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2" r:id="rId3"/>
    <p:sldId id="313" r:id="rId4"/>
    <p:sldId id="314" r:id="rId5"/>
    <p:sldId id="322" r:id="rId6"/>
    <p:sldId id="323" r:id="rId7"/>
    <p:sldId id="324" r:id="rId8"/>
    <p:sldId id="325" r:id="rId9"/>
    <p:sldId id="316" r:id="rId10"/>
    <p:sldId id="317" r:id="rId11"/>
    <p:sldId id="318" r:id="rId12"/>
    <p:sldId id="319" r:id="rId13"/>
    <p:sldId id="320" r:id="rId14"/>
    <p:sldId id="321" r:id="rId15"/>
    <p:sldId id="309" r:id="rId16"/>
    <p:sldId id="311" r:id="rId1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Arial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Arial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Arial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Arial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Arial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Arial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Arial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Arial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4"/>
    <p:restoredTop sz="94698"/>
  </p:normalViewPr>
  <p:slideViewPr>
    <p:cSldViewPr>
      <p:cViewPr varScale="1">
        <p:scale>
          <a:sx n="68" d="100"/>
          <a:sy n="68" d="100"/>
        </p:scale>
        <p:origin x="-1386" y="-96"/>
      </p:cViewPr>
      <p:guideLst>
        <p:guide orient="horz" pos="2158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D7DDD2-CD40-464E-BCB3-223DDAD687F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0B3C41-8252-4CE6-AE5D-13B6326D960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fld id="{5EE95704-1695-47AA-B80E-9AD234717ACE}" type="slidenum">
              <a:rPr lang="es-ES"/>
              <a:pPr lvl="0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fld id="{AE434D9B-80DB-4168-98AD-CF532CE9DD46}" type="slidenum">
              <a:rPr lang="es-ES"/>
              <a:pPr lvl="0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fld id="{484EBC5D-3868-449B-A89D-35D5F006D205}" type="slidenum">
              <a:rPr lang="es-ES"/>
              <a:pPr lvl="0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fld id="{99D8A53E-7788-4B9E-A619-779A1A7F0982}" type="slidenum">
              <a:rPr lang="es-ES"/>
              <a:pPr lvl="0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fld id="{C6204EAE-C510-4E95-9824-ED2845C26861}" type="slidenum">
              <a:rPr lang="es-ES"/>
              <a:pPr lvl="0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fld id="{D67BBF5D-FBBB-4877-AB97-E56DA4929B78}" type="slidenum">
              <a:rPr lang="es-ES"/>
              <a:pPr lvl="0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fld id="{DADF94DD-FB7A-4E34-9B72-0CF1C8253FA4}" type="slidenum">
              <a:rPr lang="es-ES"/>
              <a:pPr lvl="0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fld id="{0CC7A4B3-F2FE-46B5-8EDC-CC55D147B95A}" type="slidenum">
              <a:rPr lang="es-ES"/>
              <a:pPr lvl="0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fld id="{86FB6DA0-3AE5-4C8A-B167-7F67B5E46D0A}" type="slidenum">
              <a:rPr lang="es-ES"/>
              <a:pPr lvl="0"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ABFDEE3-3E05-4A66-9B60-0A20B037DF6B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cation.pravo.gov.ru/Document/View/0001202212280044" TargetMode="External"/><Relationship Id="rId2" Type="http://schemas.openxmlformats.org/officeDocument/2006/relationships/hyperlink" Target="http://publication.pravo.gov.ru/Document/View/0001202302060059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479376" y="260648"/>
            <a:ext cx="8280920" cy="5832177"/>
          </a:xfrm>
        </p:spPr>
        <p:txBody>
          <a:bodyPr/>
          <a:lstStyle/>
          <a:p>
            <a:pPr lvl="0">
              <a:defRPr/>
            </a:pPr>
            <a:r>
              <a:rPr lang="ru-RU" altLang="en-US" sz="2000" b="1" dirty="0" smtClean="0">
                <a:solidFill>
                  <a:srgbClr val="663300"/>
                </a:solidFill>
              </a:rPr>
              <a:t/>
            </a:r>
            <a:br>
              <a:rPr lang="ru-RU" altLang="en-US" sz="2000" b="1" dirty="0" smtClean="0">
                <a:solidFill>
                  <a:srgbClr val="663300"/>
                </a:solidFill>
              </a:rPr>
            </a:br>
            <a:r>
              <a:rPr lang="ru-RU" altLang="en-US" sz="3200" b="1" dirty="0" smtClean="0">
                <a:solidFill>
                  <a:srgbClr val="663300"/>
                </a:solidFill>
              </a:rPr>
              <a:t>Основная образовательная программа</a:t>
            </a:r>
            <a:r>
              <a:rPr lang="ru-RU" altLang="en-US" sz="3200" b="1" dirty="0">
                <a:solidFill>
                  <a:srgbClr val="663300"/>
                </a:solidFill>
              </a:rPr>
              <a:t/>
            </a:r>
            <a:br>
              <a:rPr lang="ru-RU" altLang="en-US" sz="3200" b="1" dirty="0">
                <a:solidFill>
                  <a:srgbClr val="663300"/>
                </a:solidFill>
              </a:rPr>
            </a:br>
            <a:r>
              <a:rPr lang="ru-RU" altLang="en-US" sz="3200" b="1" dirty="0" smtClean="0">
                <a:solidFill>
                  <a:srgbClr val="663300"/>
                </a:solidFill>
              </a:rPr>
              <a:t>МБДОУ </a:t>
            </a:r>
            <a:r>
              <a:rPr lang="ru-RU" altLang="en-US" sz="3200" b="1" dirty="0">
                <a:solidFill>
                  <a:srgbClr val="663300"/>
                </a:solidFill>
              </a:rPr>
              <a:t>“Детский сад № </a:t>
            </a:r>
            <a:r>
              <a:rPr lang="en-US" altLang="ru-RU" sz="3200" b="1" dirty="0">
                <a:solidFill>
                  <a:srgbClr val="663300"/>
                </a:solidFill>
              </a:rPr>
              <a:t>84</a:t>
            </a:r>
            <a:r>
              <a:rPr lang="ru-RU" altLang="en-US" sz="3200" b="1" dirty="0">
                <a:solidFill>
                  <a:srgbClr val="663300"/>
                </a:solidFill>
              </a:rPr>
              <a:t> комбинированного вида” Московского района города Казани</a:t>
            </a:r>
          </a:p>
          <a:p>
            <a:pPr lvl="0">
              <a:defRPr/>
            </a:pPr>
            <a:endParaRPr lang="ru-RU" sz="2000" b="1" dirty="0">
              <a:solidFill>
                <a:srgbClr val="663300"/>
              </a:solidFill>
            </a:endParaRPr>
          </a:p>
          <a:p>
            <a:pPr lvl="0">
              <a:defRPr/>
            </a:pPr>
            <a:endParaRPr lang="ru-RU" sz="2000" b="1" dirty="0">
              <a:solidFill>
                <a:srgbClr val="663300"/>
              </a:solidFill>
            </a:endParaRPr>
          </a:p>
          <a:p>
            <a:pPr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600" dirty="0">
                <a:solidFill>
                  <a:srgbClr val="111111"/>
                </a:solidFill>
                <a:ea typeface="Times New Roman"/>
                <a:cs typeface="Times New Roman"/>
              </a:rPr>
              <a:t> </a:t>
            </a:r>
            <a:r>
              <a:rPr lang="ru-RU" sz="1200" dirty="0">
                <a:latin typeface="Calibri"/>
                <a:ea typeface="Calibri"/>
                <a:cs typeface="Times New Roman"/>
              </a:rPr>
              <a:t/>
            </a:r>
            <a:br>
              <a:rPr lang="ru-RU" sz="1200" dirty="0">
                <a:latin typeface="Calibri"/>
                <a:ea typeface="Calibri"/>
                <a:cs typeface="Times New Roman"/>
              </a:rPr>
            </a:br>
            <a:r>
              <a:rPr lang="ru-RU" sz="1600" b="1" dirty="0">
                <a:solidFill>
                  <a:srgbClr val="111111"/>
                </a:solidFill>
                <a:ea typeface="Times New Roman"/>
                <a:cs typeface="Times New Roman"/>
              </a:rPr>
              <a:t> </a:t>
            </a:r>
            <a:r>
              <a:rPr lang="ru-RU" sz="1200" dirty="0">
                <a:latin typeface="Calibri"/>
                <a:ea typeface="Calibri"/>
                <a:cs typeface="Times New Roman"/>
              </a:rPr>
              <a:t/>
            </a:r>
            <a:br>
              <a:rPr lang="ru-RU" sz="1200" dirty="0">
                <a:latin typeface="Calibri"/>
                <a:ea typeface="Calibri"/>
                <a:cs typeface="Times New Roman"/>
              </a:rPr>
            </a:br>
            <a:endParaRPr lang="en-US" altLang="ru-RU" sz="2800" b="1" dirty="0">
              <a:solidFill>
                <a:srgbClr val="663300"/>
              </a:solidFill>
            </a:endParaRPr>
          </a:p>
          <a:p>
            <a:pPr lvl="0">
              <a:defRPr/>
            </a:pPr>
            <a:endParaRPr lang="en-US" altLang="ru-RU" sz="2800" b="1" dirty="0">
              <a:solidFill>
                <a:srgbClr val="663300"/>
              </a:solidFill>
            </a:endParaRPr>
          </a:p>
          <a:p>
            <a:pPr lvl="0">
              <a:defRPr/>
            </a:pPr>
            <a:endParaRPr lang="en-US" altLang="ru-RU" sz="2800" b="1" dirty="0">
              <a:solidFill>
                <a:srgbClr val="663300"/>
              </a:solidFill>
            </a:endParaRPr>
          </a:p>
          <a:p>
            <a:pPr lvl="0">
              <a:defRPr/>
            </a:pPr>
            <a:r>
              <a:rPr lang="ru-RU" altLang="ru-RU" sz="2000" b="1" dirty="0" smtClean="0">
                <a:solidFill>
                  <a:srgbClr val="663300"/>
                </a:solidFill>
              </a:rPr>
              <a:t>Презентация </a:t>
            </a:r>
            <a:endParaRPr lang="en-US" altLang="ru-RU" sz="2000" b="1" dirty="0">
              <a:solidFill>
                <a:srgbClr val="663300"/>
              </a:solidFill>
            </a:endParaRPr>
          </a:p>
          <a:p>
            <a:pPr lvl="0">
              <a:defRPr/>
            </a:pPr>
            <a:endParaRPr lang="en-US" altLang="ru-RU" sz="2000" b="1" dirty="0">
              <a:solidFill>
                <a:srgbClr val="6633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86578" y="6643710"/>
            <a:ext cx="2357422" cy="214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/>
              <a:t>Prezentacii.com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ru-RU" sz="1600" b="1" dirty="0" smtClean="0"/>
              <a:t>Основная </a:t>
            </a:r>
            <a:r>
              <a:rPr lang="ru-RU" sz="1600" b="1" dirty="0" smtClean="0"/>
              <a:t>образовательная программа дошкольного образования МБДОУ «Детский сад  № 84» (далее - Программа) разработана в соответствии с Федеральным государственным образовательным стандартом дошкольного образования (утвержден приказом </a:t>
            </a:r>
            <a:r>
              <a:rPr lang="ru-RU" sz="1600" b="1" dirty="0" err="1" smtClean="0"/>
              <a:t>Минобрнауки</a:t>
            </a:r>
            <a:r>
              <a:rPr lang="ru-RU" sz="1600" b="1" dirty="0" smtClean="0"/>
              <a:t> России от 17 октября 2013 г. № 1155, зарегистрировано в Минюсте России 14 ноября 2013 г., регистрационный № 30384; в редакции приказа </a:t>
            </a:r>
            <a:r>
              <a:rPr lang="ru-RU" sz="1600" b="1" dirty="0" err="1" smtClean="0"/>
              <a:t>Минпросвещения</a:t>
            </a:r>
            <a:r>
              <a:rPr lang="ru-RU" sz="1600" b="1" dirty="0" smtClean="0"/>
              <a:t> России от 8 ноября 2022 г. № 955, зарегистрировано в Минюсте России 6 февраля 2023 г., регистрационный № 72264) (далее ФГОС ДО)</a:t>
            </a:r>
          </a:p>
          <a:p>
            <a:r>
              <a:rPr lang="ru-RU" sz="1600" b="1" dirty="0" smtClean="0"/>
              <a:t> </a:t>
            </a:r>
            <a:r>
              <a:rPr lang="ru-RU" sz="1600" b="1" u="sng" dirty="0" smtClean="0">
                <a:hlinkClick r:id="rId2"/>
              </a:rPr>
              <a:t>http://publication.pravo.gov.ru/Document/View/0001202302060059</a:t>
            </a:r>
            <a:r>
              <a:rPr lang="ru-RU" sz="1600" b="1" dirty="0" smtClean="0"/>
              <a:t>  </a:t>
            </a:r>
          </a:p>
          <a:p>
            <a:r>
              <a:rPr lang="ru-RU" sz="1600" b="1" dirty="0" smtClean="0"/>
              <a:t>и Федеральной образовательной программой дошкольного образования (утверждена приказом </a:t>
            </a:r>
            <a:r>
              <a:rPr lang="ru-RU" sz="1600" b="1" dirty="0" err="1" smtClean="0"/>
              <a:t>Минпросвещения</a:t>
            </a:r>
            <a:r>
              <a:rPr lang="ru-RU" sz="1600" b="1" dirty="0" smtClean="0"/>
              <a:t> России от 25 ноября 2022 г. № 1028, зарегистрировано в Минюсте России 28 декабря 2022 г., регистрационный № 71847) (далее ФОП ДО)</a:t>
            </a:r>
          </a:p>
          <a:p>
            <a:r>
              <a:rPr lang="ru-RU" sz="1600" b="1" dirty="0" smtClean="0"/>
              <a:t> </a:t>
            </a:r>
            <a:r>
              <a:rPr lang="ru-RU" sz="1600" b="1" u="sng" dirty="0" smtClean="0">
                <a:hlinkClick r:id="rId3"/>
              </a:rPr>
              <a:t>http://publication.pravo.gov.ru/Document/View/0001202212280044</a:t>
            </a:r>
            <a:endParaRPr lang="ru-RU" sz="1600" b="1" dirty="0" smtClean="0"/>
          </a:p>
          <a:p>
            <a:endParaRPr lang="ru-RU" sz="1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chemeClr val="accent5">
                    <a:lumMod val="10000"/>
                  </a:schemeClr>
                </a:solidFill>
              </a:rPr>
              <a:t>Программа отвечает образовательному запросу социума, обеспечивает развитие личности   детей дошкольного возраста в различных видах общения и деятельности с учетом их возрастных, индивидуальных, психологических и физиологических особенностей, в том числе достижение детьми дошкольного возраста уровня развития, необходимого и достаточного для успешного освоения ими образовательных программ начального общего образования, на основе индивидуального подхода к детям дошкольного возраста и специфичных для детей дошкольного возраста видов деятельности.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72716"/>
            <a:ext cx="8229600" cy="5253447"/>
          </a:xfrm>
        </p:spPr>
        <p:txBody>
          <a:bodyPr/>
          <a:lstStyle/>
          <a:p>
            <a:r>
              <a:rPr lang="ru-RU" sz="1600" b="1" u="sng" dirty="0" smtClean="0"/>
              <a:t>Программа  реализует основополагающие функции дошкольного уровня образования:</a:t>
            </a:r>
          </a:p>
          <a:p>
            <a:r>
              <a:rPr lang="ru-RU" sz="1600" b="1" dirty="0" smtClean="0"/>
              <a:t>1) обучение и воспитание ребенка дошкольного возраста как гражданина Российской Федерации, формирование основ его гражданской и культурной идентичности на соответствующем его возрасту содержании доступными средствами;</a:t>
            </a:r>
          </a:p>
          <a:p>
            <a:r>
              <a:rPr lang="ru-RU" sz="1600" b="1" dirty="0" smtClean="0"/>
              <a:t>2) создание единого ядра содержания дошкольного образования (далее - ДО), ориентированного на приобщение детей к традиционным духовно-нравственным и </a:t>
            </a:r>
            <a:r>
              <a:rPr lang="ru-RU" sz="1600" b="1" dirty="0" err="1" smtClean="0"/>
              <a:t>социокультурным</a:t>
            </a:r>
            <a:r>
              <a:rPr lang="ru-RU" sz="1600" b="1" dirty="0" smtClean="0"/>
              <a:t> ценностям российского народа, воспитание подрастающего поколения как знающего и уважающего историю и культуру своей семьи, большой и малой Родины;</a:t>
            </a:r>
          </a:p>
          <a:p>
            <a:r>
              <a:rPr lang="ru-RU" sz="1600" b="1" dirty="0" smtClean="0"/>
              <a:t>3) создание единого федерального образовательного пространства воспитания и обучения детей от рождения до поступления в общеобразовательную организацию, обеспечивающего ребенку и его родителям (законным представителям) равные, качественные условия ДО, вне зависимости от места проживания.</a:t>
            </a:r>
          </a:p>
          <a:p>
            <a:endParaRPr lang="ru-RU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 smtClean="0"/>
              <a:t>Целью программы</a:t>
            </a:r>
            <a:r>
              <a:rPr lang="ru-RU" sz="2400" dirty="0" smtClean="0"/>
              <a:t> является разностороннее развитие ребенка в период дошкольного детства с учетом возрастных и индивидуальных особенностей на основе духовно-нравственных ценностей российского народа, исторических и национально-культурных традиций;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u="sng" dirty="0" smtClean="0"/>
              <a:t>Цель программы достигается через решение следующих задач:</a:t>
            </a:r>
            <a:r>
              <a:rPr lang="ru-RU" sz="1600" u="sng" dirty="0" smtClean="0"/>
              <a:t/>
            </a:r>
            <a:br>
              <a:rPr lang="ru-RU" sz="1600" u="sng" dirty="0" smtClean="0"/>
            </a:br>
            <a:endParaRPr lang="ru-RU" sz="1600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1400" b="1" dirty="0" smtClean="0"/>
              <a:t>обеспечение </a:t>
            </a:r>
            <a:r>
              <a:rPr lang="ru-RU" sz="1400" b="1" dirty="0" smtClean="0"/>
              <a:t>единых для Российской Федерации содержания ДО и планируемых результатов освоения образовательной программы ДО;</a:t>
            </a:r>
          </a:p>
          <a:p>
            <a:pPr lvl="0"/>
            <a:r>
              <a:rPr lang="ru-RU" sz="1400" b="1" dirty="0" smtClean="0"/>
              <a:t>приобщение детей (в соответствии с возрастными особенностями) к базовым ценностям российского народа - жизнь, достоинство, права и свободы человека, патриотизм, гражданственность,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России; создание условий для формирования ценностного отношения к окружающему миру, становления опыта действий и поступков на основе осмысления ценностей;</a:t>
            </a:r>
          </a:p>
          <a:p>
            <a:pPr lvl="0"/>
            <a:r>
              <a:rPr lang="ru-RU" sz="1400" b="1" dirty="0" smtClean="0"/>
              <a:t>построение (структурирование) содержания образовательной деятельности на основе учета возрастных и индивидуальных особенностей развития;</a:t>
            </a:r>
          </a:p>
          <a:p>
            <a:endParaRPr lang="ru-RU" sz="1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u="sng" dirty="0" smtClean="0"/>
              <a:t>Цель программы достигается через решение следующих задач:</a:t>
            </a:r>
            <a:r>
              <a:rPr lang="ru-RU" sz="1600" u="sng" dirty="0" smtClean="0"/>
              <a:t/>
            </a:r>
            <a:br>
              <a:rPr lang="ru-RU" sz="1600" u="sng" dirty="0" smtClean="0"/>
            </a:br>
            <a:endParaRPr lang="ru-RU" sz="1600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1400" b="1" dirty="0" smtClean="0"/>
              <a:t>создание условий для равного доступа к образованию для всех детей дошкольного возраста с учетом разнообразия образовательных потребностей и индивидуальных возможностей;</a:t>
            </a:r>
          </a:p>
          <a:p>
            <a:pPr lvl="0"/>
            <a:r>
              <a:rPr lang="ru-RU" sz="1400" b="1" dirty="0" smtClean="0"/>
              <a:t>охрана и укрепление физического и психического здоровья детей, в том числе их эмоционального благополучия;</a:t>
            </a:r>
          </a:p>
          <a:p>
            <a:pPr lvl="0"/>
            <a:r>
              <a:rPr lang="ru-RU" sz="1400" b="1" dirty="0" smtClean="0"/>
              <a:t>обеспечение развития физических, личностных, нравственных качеств и основ патриотизма, интеллектуальных и художественно-творческих способностей ребенка, его инициативности, самостоятельности и ответственности;</a:t>
            </a:r>
          </a:p>
          <a:p>
            <a:pPr lvl="0"/>
            <a:r>
              <a:rPr lang="ru-RU" sz="1400" b="1" dirty="0" smtClean="0"/>
              <a:t>обеспечение психолого-педагогической поддержки семьи и повышение компетентности родителей (законных представителей) в вопросах воспитания, обучения и развития, охраны и укрепления здоровья детей, обеспечения их безопасности;</a:t>
            </a:r>
          </a:p>
          <a:p>
            <a:pPr lvl="0"/>
            <a:r>
              <a:rPr lang="ru-RU" sz="1400" b="1" dirty="0" smtClean="0"/>
              <a:t>достижение детьми на этапе завершения ДО уровня развития, необходимого и достаточного для успешного освоения ими образовательных программ начального общего образования.</a:t>
            </a:r>
          </a:p>
          <a:p>
            <a:endParaRPr lang="ru-RU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b="1" dirty="0" smtClean="0"/>
              <a:t>Программа состоит из обязательной части и части, формируемой участниками образовательных отношений. Обязательная часть Программы соответствует ФОП ДО и составляет не менее 60% от общего объема программы. В части, формируемой участниками образовательных отношений, представлены выбранные участниками образовательных отношений программы, направленные на развитие детей в образовательных областях, видах деятельности и культурных практиках (парциальные образовательные программы), отобранные с учетом приоритетных направлений, климатических особенностей, а также для обеспечения коррекции нарушений развития и ориентированные на потребность детей и их родителей</a:t>
            </a:r>
            <a:endParaRPr lang="ru-RU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ru-RU" sz="1400" b="1" dirty="0" smtClean="0"/>
              <a:t>Часть, формируемая участниками образовательных отношений, составляет не более 40% и ориентирована  на:</a:t>
            </a:r>
          </a:p>
          <a:p>
            <a:r>
              <a:rPr lang="ru-RU" sz="1400" b="1" dirty="0" smtClean="0"/>
              <a:t>-специфику национальных, </a:t>
            </a:r>
            <a:r>
              <a:rPr lang="ru-RU" sz="1400" b="1" dirty="0" err="1" smtClean="0"/>
              <a:t>социокультурных</a:t>
            </a:r>
            <a:r>
              <a:rPr lang="ru-RU" sz="1400" b="1" dirty="0" smtClean="0"/>
              <a:t> и иных условий, представленных  программой  «</a:t>
            </a:r>
            <a:r>
              <a:rPr lang="ru-RU" sz="1400" b="1" dirty="0" err="1" smtClean="0"/>
              <a:t>Балалар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бакчасында</a:t>
            </a:r>
            <a:r>
              <a:rPr lang="ru-RU" sz="1400" b="1" dirty="0" smtClean="0"/>
              <a:t> рус </a:t>
            </a:r>
            <a:r>
              <a:rPr lang="ru-RU" sz="1400" b="1" dirty="0" err="1" smtClean="0"/>
              <a:t>балаларына</a:t>
            </a:r>
            <a:r>
              <a:rPr lang="ru-RU" sz="1400" b="1" dirty="0" smtClean="0"/>
              <a:t> татар теле </a:t>
            </a:r>
            <a:r>
              <a:rPr lang="ru-RU" sz="1400" b="1" dirty="0" err="1" smtClean="0"/>
              <a:t>өйрәтү</a:t>
            </a:r>
            <a:r>
              <a:rPr lang="ru-RU" sz="1400" b="1" dirty="0" smtClean="0"/>
              <a:t>: программа, методик	</a:t>
            </a:r>
            <a:r>
              <a:rPr lang="ru-RU" sz="1400" b="1" dirty="0" err="1" smtClean="0"/>
              <a:t>киңәшләр</a:t>
            </a:r>
            <a:r>
              <a:rPr lang="ru-RU" sz="1400" b="1" dirty="0" smtClean="0"/>
              <a:t>» («Программа обучения русскоязычных детей татарскому языку»), Авторы: </a:t>
            </a:r>
            <a:r>
              <a:rPr lang="ru-RU" sz="1400" b="1" dirty="0" err="1" smtClean="0"/>
              <a:t>З.М.Зарипова</a:t>
            </a:r>
            <a:r>
              <a:rPr lang="ru-RU" sz="1400" b="1" dirty="0" smtClean="0"/>
              <a:t>, Р.С.Исаева, </a:t>
            </a:r>
            <a:r>
              <a:rPr lang="ru-RU" sz="1400" b="1" dirty="0" err="1" smtClean="0"/>
              <a:t>Р.Г.Кидрячева</a:t>
            </a:r>
            <a:r>
              <a:rPr lang="ru-RU" sz="1400" b="1" dirty="0" smtClean="0"/>
              <a:t>, 2013г., на основе материалов нового учебно-методического комплекта МО и Н РТ по обучению детей двум государственным языкам РТ «</a:t>
            </a:r>
            <a:r>
              <a:rPr lang="ru-RU" sz="1400" b="1" dirty="0" err="1" smtClean="0"/>
              <a:t>Татарча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сөйләшәбез</a:t>
            </a:r>
            <a:r>
              <a:rPr lang="ru-RU" sz="1400" b="1" dirty="0" smtClean="0"/>
              <a:t>», под руководством </a:t>
            </a:r>
            <a:r>
              <a:rPr lang="ru-RU" sz="1400" b="1" dirty="0" err="1" smtClean="0"/>
              <a:t>З.М.Зариповой</a:t>
            </a:r>
            <a:r>
              <a:rPr lang="ru-RU" sz="1400" b="1" dirty="0" smtClean="0"/>
              <a:t>, </a:t>
            </a:r>
            <a:r>
              <a:rPr lang="ru-RU" sz="1400" b="1" dirty="0" err="1" smtClean="0"/>
              <a:t>Р.Г.Кидрячевой</a:t>
            </a:r>
            <a:r>
              <a:rPr lang="ru-RU" sz="1400" b="1" dirty="0" smtClean="0"/>
              <a:t>, Р.С.Исаевой; </a:t>
            </a:r>
            <a:r>
              <a:rPr lang="ru-RU" sz="1400" b="1" dirty="0" err="1" smtClean="0"/>
              <a:t>«Төбәкнең мәктәпкәчә белем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бирү программасы</a:t>
            </a:r>
            <a:r>
              <a:rPr lang="ru-RU" sz="1400" b="1" dirty="0" smtClean="0"/>
              <a:t>»( «Региональной программы дошкольного образования»), </a:t>
            </a:r>
            <a:r>
              <a:rPr lang="ru-RU" sz="1400" b="1" dirty="0" err="1" smtClean="0"/>
              <a:t>Шаехова</a:t>
            </a:r>
            <a:r>
              <a:rPr lang="ru-RU" sz="1400" b="1" dirty="0" smtClean="0"/>
              <a:t> Р. К., 2012, в которых осуществляется образовательная деятельность и формы организации работы с детьми, соответствующие потребностям и интересам детей;</a:t>
            </a:r>
          </a:p>
          <a:p>
            <a:r>
              <a:rPr lang="ru-RU" sz="1400" b="1" dirty="0" smtClean="0"/>
              <a:t> </a:t>
            </a:r>
            <a:r>
              <a:rPr lang="ru-RU" sz="1400" b="1" dirty="0" smtClean="0"/>
              <a:t>-</a:t>
            </a:r>
            <a:r>
              <a:rPr lang="ru-RU" sz="1400" b="1" dirty="0" smtClean="0"/>
              <a:t>сложившиеся традиции ДОО (региональные праздники и памятные даты, тематические недели</a:t>
            </a:r>
            <a:r>
              <a:rPr lang="ru-RU" sz="1400" b="1" dirty="0" smtClean="0"/>
              <a:t>;</a:t>
            </a:r>
          </a:p>
          <a:p>
            <a:r>
              <a:rPr lang="ru-RU" sz="1400" b="1" dirty="0" smtClean="0"/>
              <a:t>-Систему коррекционной работы по преодолению у старших дошкольников нарушений речи, </a:t>
            </a:r>
            <a:r>
              <a:rPr lang="ru-RU" sz="1400" b="1" dirty="0" err="1" smtClean="0"/>
              <a:t>разработаной</a:t>
            </a:r>
            <a:r>
              <a:rPr lang="ru-RU" sz="1400" b="1" dirty="0" smtClean="0"/>
              <a:t> с учётом Программ дошкольных образовательных учреждений компенсирующего вида для детей с нарушениями речи «Коррекция нарушения речи» (автор- составитель Г.В.Чиркина). Программа работы предусматривает создание специальных условий обучения и воспитания, позволяющих учитывать образовательные потребности детей с нарушениями речи посредством индивидуализации и дифференциации образовательного процесса.</a:t>
            </a:r>
          </a:p>
          <a:p>
            <a:r>
              <a:rPr lang="ru-RU" sz="1600" dirty="0" smtClean="0"/>
              <a:t> </a:t>
            </a:r>
          </a:p>
          <a:p>
            <a:endParaRPr lang="ru-RU" sz="1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b="1" dirty="0" smtClean="0"/>
              <a:t>Содержание </a:t>
            </a:r>
            <a:r>
              <a:rPr lang="ru-RU" sz="1400" b="1" dirty="0" smtClean="0"/>
              <a:t>и планируемые результаты  обязательной части Программы соответствуют  содержанию и планируемым результатам Федеральной программы.</a:t>
            </a:r>
            <a:br>
              <a:rPr lang="ru-RU" sz="1400" b="1" dirty="0" smtClean="0"/>
            </a:b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400" b="1" dirty="0" smtClean="0"/>
              <a:t>Программа </a:t>
            </a:r>
            <a:r>
              <a:rPr lang="ru-RU" sz="1400" b="1" dirty="0" smtClean="0"/>
              <a:t>включает в себя учебно-методическую документацию, в состав которой входят федеральная рабочая программа воспитания (далее - Программа воспитания), режим и распорядок дня, календарный план воспитательной работы (далее - План) и иные компоненты:</a:t>
            </a:r>
            <a:br>
              <a:rPr lang="ru-RU" sz="1400" b="1" dirty="0" smtClean="0"/>
            </a:br>
            <a:r>
              <a:rPr lang="ru-RU" sz="1400" b="1" dirty="0" smtClean="0"/>
              <a:t>Планируемые результаты реализации Программы</a:t>
            </a:r>
            <a:br>
              <a:rPr lang="ru-RU" sz="1400" b="1" dirty="0" smtClean="0"/>
            </a:br>
            <a:r>
              <a:rPr lang="ru-RU" sz="1400" b="1" dirty="0" smtClean="0"/>
              <a:t>Педагогическая диагностика достижения планируемых результатов</a:t>
            </a:r>
            <a:br>
              <a:rPr lang="ru-RU" sz="1400" b="1" dirty="0" smtClean="0"/>
            </a:br>
            <a:r>
              <a:rPr lang="ru-RU" sz="1400" b="1" dirty="0" smtClean="0"/>
              <a:t>Задачи и содержание образования (обучения и воспитания) по образовательным областям</a:t>
            </a:r>
            <a:br>
              <a:rPr lang="ru-RU" sz="1400" b="1" dirty="0" smtClean="0"/>
            </a:br>
            <a:r>
              <a:rPr lang="ru-RU" sz="1400" b="1" dirty="0" smtClean="0"/>
              <a:t>Вариативные формы, способы, методы и средства реализации Программы</a:t>
            </a:r>
            <a:br>
              <a:rPr lang="ru-RU" sz="1400" b="1" dirty="0" smtClean="0"/>
            </a:br>
            <a:r>
              <a:rPr lang="ru-RU" sz="1400" b="1" dirty="0" smtClean="0"/>
              <a:t>Особенности образовательной деятельности разных видов и культурных практик</a:t>
            </a:r>
            <a:br>
              <a:rPr lang="ru-RU" sz="1400" b="1" dirty="0" smtClean="0"/>
            </a:br>
            <a:r>
              <a:rPr lang="ru-RU" sz="1400" b="1" dirty="0" smtClean="0"/>
              <a:t>Способы и направления поддержки детской инициативы</a:t>
            </a:r>
            <a:br>
              <a:rPr lang="ru-RU" sz="1400" b="1" dirty="0" smtClean="0"/>
            </a:br>
            <a:r>
              <a:rPr lang="ru-RU" sz="1400" b="1" dirty="0" smtClean="0"/>
              <a:t>Особенности взаимодействия педагогического коллектива с семьями воспитанников</a:t>
            </a:r>
            <a:br>
              <a:rPr lang="ru-RU" sz="1400" b="1" dirty="0" smtClean="0"/>
            </a:br>
            <a:r>
              <a:rPr lang="ru-RU" sz="1400" b="1" dirty="0" smtClean="0"/>
              <a:t>Направления и задачи коррекционно-развивающей работы</a:t>
            </a:r>
            <a:br>
              <a:rPr lang="ru-RU" sz="1400" b="1" dirty="0" smtClean="0"/>
            </a:br>
            <a:r>
              <a:rPr lang="ru-RU" sz="1400" b="1" dirty="0" smtClean="0"/>
              <a:t>Психолого-педагогические условия реализации Программы</a:t>
            </a:r>
            <a:br>
              <a:rPr lang="ru-RU" sz="1400" b="1" dirty="0" smtClean="0"/>
            </a:br>
            <a:r>
              <a:rPr lang="ru-RU" sz="1400" b="1" dirty="0" smtClean="0"/>
              <a:t>Особенности организации развивающей предметно-пространственной среды</a:t>
            </a:r>
            <a:br>
              <a:rPr lang="ru-RU" sz="1400" b="1" dirty="0" smtClean="0"/>
            </a:br>
            <a:r>
              <a:rPr lang="ru-RU" sz="1400" b="1" dirty="0" smtClean="0"/>
              <a:t>Материально-техническое обеспечение Программы, обеспеченность методическими материалами и средствами обучения и воспитания</a:t>
            </a:r>
            <a:br>
              <a:rPr lang="ru-RU" sz="1400" b="1" dirty="0" smtClean="0"/>
            </a:br>
            <a:r>
              <a:rPr lang="ru-RU" sz="1400" b="1" dirty="0" smtClean="0"/>
              <a:t>Примерный перечень литературных, музыкальных, художественных, анимационных произведений для реализации Программы</a:t>
            </a:r>
            <a:br>
              <a:rPr lang="ru-RU" sz="1400" b="1" dirty="0" smtClean="0"/>
            </a:br>
            <a:r>
              <a:rPr lang="ru-RU" sz="1400" b="1" dirty="0" smtClean="0"/>
              <a:t>Кадровые условия реализации Программы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 </a:t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b="1" u="sng" dirty="0" smtClean="0"/>
              <a:t>В Программе содержатся целевой, содержательный и организационный разделы</a:t>
            </a:r>
            <a:r>
              <a:rPr lang="ru-RU" sz="1800" b="1" u="sng" dirty="0" smtClean="0"/>
              <a:t>.</a:t>
            </a:r>
          </a:p>
          <a:p>
            <a:endParaRPr lang="ru-RU" sz="1800" b="1" u="sng" dirty="0" smtClean="0"/>
          </a:p>
          <a:p>
            <a:pPr lvl="0"/>
            <a:r>
              <a:rPr lang="ru-RU" sz="1800" b="1" u="sng" dirty="0" smtClean="0"/>
              <a:t>В целевом разделе </a:t>
            </a:r>
            <a:r>
              <a:rPr lang="ru-RU" sz="1800" b="1" dirty="0" smtClean="0"/>
              <a:t>программы представлены: </a:t>
            </a:r>
          </a:p>
          <a:p>
            <a:r>
              <a:rPr lang="ru-RU" sz="1800" b="1" dirty="0" smtClean="0"/>
              <a:t>-цели, задачи, принципы ее формирования; </a:t>
            </a:r>
          </a:p>
          <a:p>
            <a:r>
              <a:rPr lang="ru-RU" sz="1800" b="1" dirty="0" smtClean="0"/>
              <a:t>-возрастные характеристики; </a:t>
            </a:r>
          </a:p>
          <a:p>
            <a:r>
              <a:rPr lang="ru-RU" sz="1800" b="1" dirty="0" smtClean="0"/>
              <a:t>-планируемые результаты освоения программы в младенческом, раннем, дошкольном возрастах, а также на этапе завершения освоения программы; </a:t>
            </a:r>
          </a:p>
          <a:p>
            <a:r>
              <a:rPr lang="ru-RU" sz="1800" b="1" dirty="0" smtClean="0"/>
              <a:t>-подходы к педагогической диагностике достижения планируемых результатов.</a:t>
            </a:r>
          </a:p>
          <a:p>
            <a:endParaRPr lang="ru-RU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lvl="0"/>
            <a:r>
              <a:rPr lang="ru-RU" sz="1800" b="1" u="sng" dirty="0" smtClean="0"/>
              <a:t>Содержательный раздел программы </a:t>
            </a:r>
            <a:r>
              <a:rPr lang="ru-RU" sz="1800" b="1" u="sng" dirty="0" smtClean="0"/>
              <a:t>включает</a:t>
            </a:r>
          </a:p>
          <a:p>
            <a:pPr lvl="0"/>
            <a:endParaRPr lang="ru-RU" sz="1600" dirty="0" smtClean="0"/>
          </a:p>
          <a:p>
            <a:pPr lvl="0">
              <a:buNone/>
            </a:pPr>
            <a:r>
              <a:rPr lang="ru-RU" sz="1600" dirty="0" smtClean="0"/>
              <a:t> </a:t>
            </a:r>
            <a:endParaRPr lang="ru-RU" sz="1600" dirty="0" smtClean="0"/>
          </a:p>
          <a:p>
            <a:pPr lvl="0"/>
            <a:r>
              <a:rPr lang="ru-RU" sz="1400" b="1" dirty="0" smtClean="0"/>
              <a:t>задачи и содержание образовательной деятельности по каждой из образовательных областей для всех возрастных групп обучающихся (социально-коммуникативное, познавательное, речевое, художественно-эстетическое, физическое развитие) </a:t>
            </a:r>
          </a:p>
          <a:p>
            <a:pPr lvl="0"/>
            <a:r>
              <a:rPr lang="ru-RU" sz="1400" b="1" dirty="0" smtClean="0"/>
              <a:t>вариативных форм, способов, методов и средств реализации Программы с учетом возрастных и индивидуальных особенностей воспитанников, специфики их образовательных потребностей и интересов; </a:t>
            </a:r>
          </a:p>
          <a:p>
            <a:pPr lvl="0"/>
            <a:r>
              <a:rPr lang="ru-RU" sz="1400" b="1" dirty="0" smtClean="0"/>
              <a:t>особенностей образовательной деятельности разных видов и культурных практик;</a:t>
            </a:r>
          </a:p>
          <a:p>
            <a:pPr lvl="0"/>
            <a:r>
              <a:rPr lang="ru-RU" sz="1400" b="1" dirty="0" smtClean="0"/>
              <a:t>способов поддержки детской инициативы; </a:t>
            </a:r>
          </a:p>
          <a:p>
            <a:pPr lvl="0"/>
            <a:r>
              <a:rPr lang="ru-RU" sz="1400" b="1" dirty="0" smtClean="0"/>
              <a:t>особенностей взаимодействия педагогического коллектива с семьями обучающихся; </a:t>
            </a:r>
          </a:p>
          <a:p>
            <a:pPr lvl="0"/>
            <a:r>
              <a:rPr lang="ru-RU" sz="1400" b="1" dirty="0" smtClean="0"/>
              <a:t>образовательной деятельности по профессиональной коррекции нарушений развития детей.</a:t>
            </a:r>
          </a:p>
          <a:p>
            <a:r>
              <a:rPr lang="ru-RU" sz="1400" b="1" dirty="0" smtClean="0"/>
              <a:t>Содержательный раздел включает рабочую программу воспитания, которая раскрывает задачи и направления воспитательной работы, предусматривает приобщение детей к российским традиционным духовным ценностям, включая культурные ценности своей этнической группы, правилам и нормам поведения в российском обществе.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u="sng" dirty="0" smtClean="0"/>
              <a:t>Организационный раздел Программы включает описание: </a:t>
            </a:r>
            <a:br>
              <a:rPr lang="ru-RU" sz="1800" b="1" u="sng" dirty="0" smtClean="0"/>
            </a:br>
            <a:endParaRPr lang="ru-RU" sz="1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1600" b="1" dirty="0" smtClean="0"/>
              <a:t>психолого-педагогических </a:t>
            </a:r>
            <a:r>
              <a:rPr lang="ru-RU" sz="1600" b="1" dirty="0" smtClean="0"/>
              <a:t>и кадровых условий реализации Программы; </a:t>
            </a:r>
          </a:p>
          <a:p>
            <a:pPr lvl="0"/>
            <a:r>
              <a:rPr lang="ru-RU" sz="1600" b="1" dirty="0" smtClean="0"/>
              <a:t>организации развивающей предметно-пространственной среды (далее – РППС); </a:t>
            </a:r>
          </a:p>
          <a:p>
            <a:pPr lvl="0"/>
            <a:r>
              <a:rPr lang="ru-RU" sz="1600" b="1" dirty="0" smtClean="0"/>
              <a:t>материально-техническое обеспечение Программы;</a:t>
            </a:r>
          </a:p>
          <a:p>
            <a:pPr lvl="0"/>
            <a:r>
              <a:rPr lang="ru-RU" sz="1600" b="1" dirty="0" smtClean="0"/>
              <a:t>обеспеченность методическими материалами и средствами обучения и воспитания.</a:t>
            </a:r>
          </a:p>
          <a:p>
            <a:r>
              <a:rPr lang="ru-RU" sz="1600" b="1" dirty="0" smtClean="0"/>
              <a:t>Раздел включает примерные перечни художественной литературы, музыкальных произведений, произведений изобразительного искусства для использования в образовательной работе в разных возрастных группах, а также примерный перечень рекомендованных для семейного просмотра анимационных произведений.</a:t>
            </a:r>
          </a:p>
          <a:p>
            <a:r>
              <a:rPr lang="ru-RU" sz="1600" b="1" dirty="0" smtClean="0"/>
              <a:t>В разделе представлены примерный режим и распорядок дня в дошкольных группах, календарный план воспитательной работы.</a:t>
            </a:r>
            <a:endParaRPr lang="ru-RU" sz="1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b="1" dirty="0" smtClean="0"/>
              <a:t>ДОО </a:t>
            </a:r>
            <a:r>
              <a:rPr lang="ru-RU" sz="1600" b="1" dirty="0" smtClean="0"/>
              <a:t>предоставлено право выбора способов реализации образовательной деятельности в зависимости от конкретных условий, предпочтений педагогического коллектива ДОО и других участников образовательных отношений, а также с учетом индивидуальных особенностей обучающихся, специфики их потребностей и интересов, возрастных возможностей.</a:t>
            </a:r>
          </a:p>
          <a:p>
            <a:r>
              <a:rPr lang="ru-RU" sz="1600" b="1" dirty="0" smtClean="0"/>
              <a:t>Реализация </a:t>
            </a:r>
            <a:r>
              <a:rPr lang="ru-RU" sz="1600" b="1" dirty="0" smtClean="0"/>
              <a:t>Программы, предполагает  интеграцию задач обучения и воспитания в едином образовательном процессе, предусматривает взаимодействие с разными субъектами образовательных отношений, обеспечивает основу для преемственности уровней дошкольного и начального общего образования осуществляется.</a:t>
            </a:r>
          </a:p>
          <a:p>
            <a:endParaRPr lang="ru-RU" sz="16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000" b="1" dirty="0" smtClean="0"/>
              <a:t>ПРОДОЛЖИТЕЛЬНОСТЬ УЧЕБНОЙ НЕДЕЛИ:</a:t>
            </a:r>
          </a:p>
          <a:p>
            <a:pPr algn="ctr"/>
            <a:r>
              <a:rPr lang="ru-RU" sz="2000" dirty="0" smtClean="0"/>
              <a:t>5-ти дневная рабочая </a:t>
            </a:r>
            <a:r>
              <a:rPr lang="ru-RU" sz="2000" dirty="0" err="1" smtClean="0"/>
              <a:t>неделя-для</a:t>
            </a:r>
            <a:r>
              <a:rPr lang="ru-RU" sz="2000" dirty="0" smtClean="0"/>
              <a:t> всех возрастных групп</a:t>
            </a:r>
          </a:p>
          <a:p>
            <a:pPr algn="ctr"/>
            <a:endParaRPr lang="ru-RU" sz="2000" dirty="0" smtClean="0"/>
          </a:p>
          <a:p>
            <a:pPr algn="ctr"/>
            <a:r>
              <a:rPr lang="ru-RU" sz="2000" b="1" dirty="0" smtClean="0"/>
              <a:t>План учебных занятий на неделю:</a:t>
            </a:r>
          </a:p>
          <a:p>
            <a:pPr algn="ctr"/>
            <a:r>
              <a:rPr lang="ru-RU" sz="2000" dirty="0" smtClean="0"/>
              <a:t>Младший дошкольный возраст-10</a:t>
            </a:r>
          </a:p>
          <a:p>
            <a:pPr algn="ctr"/>
            <a:r>
              <a:rPr lang="ru-RU" sz="2000" dirty="0" smtClean="0"/>
              <a:t>Средний дошкольный возраст-10</a:t>
            </a:r>
          </a:p>
          <a:p>
            <a:pPr algn="ctr"/>
            <a:r>
              <a:rPr lang="ru-RU" sz="2000" dirty="0" smtClean="0"/>
              <a:t>Старший дошкольный возраст-13</a:t>
            </a:r>
          </a:p>
          <a:p>
            <a:pPr algn="ctr"/>
            <a:r>
              <a:rPr lang="ru-RU" sz="2000" dirty="0" smtClean="0"/>
              <a:t>Подготовительный к </a:t>
            </a:r>
            <a:r>
              <a:rPr lang="ru-RU" sz="2000" smtClean="0"/>
              <a:t>школе </a:t>
            </a:r>
            <a:r>
              <a:rPr lang="ru-RU" sz="2000" smtClean="0"/>
              <a:t>возраст-15</a:t>
            </a:r>
            <a:endParaRPr lang="ru-RU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Продолжительность </a:t>
            </a:r>
            <a:r>
              <a:rPr lang="ru-RU" b="1" dirty="0" smtClean="0"/>
              <a:t>занятий</a:t>
            </a:r>
            <a:r>
              <a:rPr lang="ru-RU" b="1" dirty="0" smtClean="0"/>
              <a:t>:</a:t>
            </a:r>
            <a:endParaRPr lang="ru-RU" b="1" dirty="0" smtClean="0"/>
          </a:p>
          <a:p>
            <a:pPr algn="ctr"/>
            <a:r>
              <a:rPr lang="ru-RU" sz="2000" dirty="0" smtClean="0"/>
              <a:t>1 </a:t>
            </a:r>
            <a:r>
              <a:rPr lang="ru-RU" sz="2000" dirty="0" smtClean="0"/>
              <a:t>и 2 группа раннего возраста</a:t>
            </a:r>
            <a:r>
              <a:rPr lang="ru-RU" sz="2000" dirty="0" smtClean="0"/>
              <a:t>-10 </a:t>
            </a:r>
            <a:r>
              <a:rPr lang="ru-RU" sz="2000" dirty="0" smtClean="0"/>
              <a:t>минут</a:t>
            </a:r>
          </a:p>
          <a:p>
            <a:pPr algn="ctr"/>
            <a:r>
              <a:rPr lang="ru-RU" sz="2000" dirty="0" smtClean="0"/>
              <a:t>Группы младшего дошкольного возраста-15 минут</a:t>
            </a:r>
          </a:p>
          <a:p>
            <a:pPr algn="ctr"/>
            <a:r>
              <a:rPr lang="ru-RU" sz="2000" dirty="0" smtClean="0"/>
              <a:t>Группы среднего дошкольного возраста-20 минут</a:t>
            </a:r>
          </a:p>
          <a:p>
            <a:pPr algn="ctr"/>
            <a:r>
              <a:rPr lang="ru-RU" sz="2000" dirty="0" smtClean="0"/>
              <a:t>Группы старшего дошкольного возраста-25 минут</a:t>
            </a:r>
          </a:p>
          <a:p>
            <a:pPr algn="ctr"/>
            <a:r>
              <a:rPr lang="ru-RU" sz="2000" dirty="0" smtClean="0"/>
              <a:t>Группы подготовительного к школе возраста-30 минут</a:t>
            </a:r>
          </a:p>
          <a:p>
            <a:pPr algn="ctr"/>
            <a:endParaRPr lang="ru-RU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1131</Words>
  <Application>Microsoft Office PowerPoint</Application>
  <PresentationFormat>Экран (4:3)</PresentationFormat>
  <Paragraphs>75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Diseño predeterminado</vt:lpstr>
      <vt:lpstr> Основная образовательная программа МБДОУ “Детский сад № 84 комбинированного вида” Московского района города Казани          Презентация  </vt:lpstr>
      <vt:lpstr>Слайд 2</vt:lpstr>
      <vt:lpstr>Слайд 3</vt:lpstr>
      <vt:lpstr>Слайд 4</vt:lpstr>
      <vt:lpstr>Слайд 5</vt:lpstr>
      <vt:lpstr>Цель программы достигается через решение следующих задач: </vt:lpstr>
      <vt:lpstr>Цель программы достигается через решение следующих задач: </vt:lpstr>
      <vt:lpstr>Слайд 8</vt:lpstr>
      <vt:lpstr>Слайд 9</vt:lpstr>
      <vt:lpstr>                    Содержание и планируемые результаты  обязательной части Программы соответствуют  содержанию и планируемым результатам Федеральной программы.  Программа включает в себя учебно-методическую документацию, в состав которой входят федеральная рабочая программа воспитания (далее - Программа воспитания), режим и распорядок дня, календарный план воспитательной работы (далее - План) и иные компоненты: Планируемые результаты реализации Программы Педагогическая диагностика достижения планируемых результатов Задачи и содержание образования (обучения и воспитания) по образовательным областям Вариативные формы, способы, методы и средства реализации Программы Особенности образовательной деятельности разных видов и культурных практик Способы и направления поддержки детской инициативы Особенности взаимодействия педагогического коллектива с семьями воспитанников Направления и задачи коррекционно-развивающей работы Психолого-педагогические условия реализации Программы Особенности организации развивающей предметно-пространственной среды Материально-техническое обеспечение Программы, обеспеченность методическими материалами и средствами обучения и воспитания Примерный перечень литературных, музыкальных, художественных, анимационных произведений для реализации Программы Кадровые условия реализации Программы   </vt:lpstr>
      <vt:lpstr>Слайд 11</vt:lpstr>
      <vt:lpstr>Слайд 12</vt:lpstr>
      <vt:lpstr>Организационный раздел Программы включает описание:  </vt:lpstr>
      <vt:lpstr>Слайд 14</vt:lpstr>
      <vt:lpstr>Слайд 15</vt:lpstr>
      <vt:lpstr>Слайд 16</vt:lpstr>
    </vt:vector>
  </TitlesOfParts>
  <Manager/>
  <Company>Toshiba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SAD84</cp:lastModifiedBy>
  <cp:revision>765</cp:revision>
  <dcterms:created xsi:type="dcterms:W3CDTF">2010-05-23T14:28:12Z</dcterms:created>
  <dcterms:modified xsi:type="dcterms:W3CDTF">2023-12-11T06:48:34Z</dcterms:modified>
  <cp:version>0906.0100.01</cp:version>
</cp:coreProperties>
</file>